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 name="Google Shape;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803cce7f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803cce7f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803cce7f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803cce7f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803cce7f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803cce7f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803cce7f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803cce7f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803cce7fd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803cce7f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803cce7f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803cce7f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803cce7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803cce7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803cce7fd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803cce7fd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803cce7fd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803cce7f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803cce7f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803cce7f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8e0c7f72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8e0c7f72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803cce7f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803cce7f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803cce7fd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803cce7f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803cce7f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803cce7f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803cce7fd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803cce7fd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803cce7fd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803cce7f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901d7fb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901d7fb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803cce7fd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803cce7fd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803cce7f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803cce7f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803cce7f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803cce7f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8e207e6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8e207e6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803cce7f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803cce7f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803cce7fd_0_18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803cce7fd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803cce7fd_0_2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803cce7fd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803cce7fd_0_2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803cce7f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803cce7fd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803cce7fd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803cce7f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803cce7f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803cce7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803cce7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803cce7f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803cce7f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803cce7f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803cce7f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03cce7f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803cce7f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03cce7f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03cce7f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1" name="Google Shape;11;p2"/>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2" name="Google Shape;12;p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 name="Google Shape;15;p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 name="Google Shape;16;p3"/>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9" name="Google Shape;19;p4"/>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 name="Google Shape;20;p4"/>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1" name="Google Shape;21;p4"/>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lgn="ctr">
              <a:spcBef>
                <a:spcPts val="0"/>
              </a:spcBef>
              <a:spcAft>
                <a:spcPts val="0"/>
              </a:spcAft>
              <a:buClr>
                <a:schemeClr val="dk1"/>
              </a:buClr>
              <a:buSzPts val="1800"/>
              <a:buNone/>
              <a:defRPr sz="1800">
                <a:solidFill>
                  <a:schemeClr val="dk1"/>
                </a:solidFill>
              </a:defRPr>
            </a:lvl1pPr>
          </a:lstStyle>
          <a:p>
            <a:endParaRPr/>
          </a:p>
        </p:txBody>
      </p:sp>
      <p:sp>
        <p:nvSpPr>
          <p:cNvPr id="27" name="Google Shape;27;p6"/>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ight-gradient">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SzPts val="3000"/>
              <a:buChar char="●"/>
              <a:defRPr sz="30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 name="Google Shape;8;p1"/>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685800" y="265900"/>
            <a:ext cx="7772400" cy="24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Computer Vision </a:t>
            </a:r>
            <a:endParaRPr sz="3600" dirty="0"/>
          </a:p>
          <a:p>
            <a:pPr marL="0" lvl="0" indent="0" algn="ctr" rtl="0">
              <a:spcBef>
                <a:spcPts val="0"/>
              </a:spcBef>
              <a:spcAft>
                <a:spcPts val="0"/>
              </a:spcAft>
              <a:buClr>
                <a:schemeClr val="dk1"/>
              </a:buClr>
              <a:buSzPts val="1100"/>
              <a:buFont typeface="Arial"/>
              <a:buNone/>
            </a:pPr>
            <a:r>
              <a:rPr lang="en" sz="3600" dirty="0"/>
              <a:t>Fall 2018</a:t>
            </a:r>
            <a:endParaRPr sz="3600" dirty="0"/>
          </a:p>
          <a:p>
            <a:pPr marL="0" lvl="0" indent="0" algn="ctr" rtl="0">
              <a:spcBef>
                <a:spcPts val="0"/>
              </a:spcBef>
              <a:spcAft>
                <a:spcPts val="0"/>
              </a:spcAft>
              <a:buNone/>
            </a:pPr>
            <a:r>
              <a:rPr lang="en" sz="3600" dirty="0"/>
              <a:t>Problem Set #5</a:t>
            </a:r>
            <a:endParaRPr sz="3600" dirty="0"/>
          </a:p>
        </p:txBody>
      </p:sp>
      <p:sp>
        <p:nvSpPr>
          <p:cNvPr id="35" name="Google Shape;35;p8"/>
          <p:cNvSpPr txBox="1">
            <a:spLocks noGrp="1"/>
          </p:cNvSpPr>
          <p:nvPr>
            <p:ph type="subTitle" idx="1"/>
          </p:nvPr>
        </p:nvSpPr>
        <p:spPr>
          <a:xfrm>
            <a:off x="685800" y="3042499"/>
            <a:ext cx="7772400" cy="11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James Peruggia</a:t>
            </a:r>
          </a:p>
          <a:p>
            <a:pPr marL="0" lvl="0" indent="0" algn="ctr" rtl="0">
              <a:spcBef>
                <a:spcPts val="0"/>
              </a:spcBef>
              <a:spcAft>
                <a:spcPts val="0"/>
              </a:spcAft>
              <a:buNone/>
            </a:pPr>
            <a:r>
              <a:rPr lang="en" sz="1800" dirty="0" err="1"/>
              <a:t>jperuggia@gatech.edu</a:t>
            </a:r>
            <a:endParaRPr sz="1800" dirty="0"/>
          </a:p>
          <a:p>
            <a:pPr marL="0" lvl="0" indent="0" algn="ctr" rtl="0">
              <a:spcBef>
                <a:spcPts val="0"/>
              </a:spcBef>
              <a:spcAft>
                <a:spcPts val="0"/>
              </a:spcAft>
              <a:buNone/>
            </a:pPr>
            <a:endParaRPr dirty="0"/>
          </a:p>
        </p:txBody>
      </p:sp>
      <p:sp>
        <p:nvSpPr>
          <p:cNvPr id="36" name="Google Shape;36;p8"/>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 PF Tracking a circle</a:t>
            </a:r>
            <a:endParaRPr/>
          </a:p>
        </p:txBody>
      </p:sp>
      <p:sp>
        <p:nvSpPr>
          <p:cNvPr id="106" name="Google Shape;106;p17"/>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07" name="Google Shape;107;p17"/>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ps5-2-a-1.png</a:t>
            </a:r>
            <a:endParaRPr b="1">
              <a:latin typeface="Calibri"/>
              <a:ea typeface="Calibri"/>
              <a:cs typeface="Calibri"/>
              <a:sym typeface="Calibri"/>
            </a:endParaRPr>
          </a:p>
        </p:txBody>
      </p:sp>
      <p:pic>
        <p:nvPicPr>
          <p:cNvPr id="7" name="Picture 6">
            <a:extLst>
              <a:ext uri="{FF2B5EF4-FFF2-40B4-BE49-F238E27FC236}">
                <a16:creationId xmlns:a16="http://schemas.microsoft.com/office/drawing/2014/main" id="{CF293E6E-33F0-5549-88CC-336BCF5271E2}"/>
              </a:ext>
            </a:extLst>
          </p:cNvPr>
          <p:cNvPicPr>
            <a:picLocks noChangeAspect="1"/>
          </p:cNvPicPr>
          <p:nvPr/>
        </p:nvPicPr>
        <p:blipFill>
          <a:blip r:embed="rId3"/>
          <a:stretch>
            <a:fillRect/>
          </a:stretch>
        </p:blipFill>
        <p:spPr>
          <a:xfrm>
            <a:off x="2882685" y="1123768"/>
            <a:ext cx="3129366" cy="31293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 PF Tracking a circle (cont.)</a:t>
            </a:r>
            <a:endParaRPr/>
          </a:p>
        </p:txBody>
      </p:sp>
      <p:sp>
        <p:nvSpPr>
          <p:cNvPr id="114" name="Google Shape;114;p18"/>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15" name="Google Shape;115;p18"/>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ps5-2-a-2.png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3913FEF3-F6FD-C746-9DF4-DC4E861E3D26}"/>
              </a:ext>
            </a:extLst>
          </p:cNvPr>
          <p:cNvPicPr>
            <a:picLocks noChangeAspect="1"/>
          </p:cNvPicPr>
          <p:nvPr/>
        </p:nvPicPr>
        <p:blipFill>
          <a:blip r:embed="rId3"/>
          <a:stretch>
            <a:fillRect/>
          </a:stretch>
        </p:blipFill>
        <p:spPr>
          <a:xfrm>
            <a:off x="2851687" y="1063378"/>
            <a:ext cx="3299847" cy="32998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 PF Tracking a circle (cont.)</a:t>
            </a:r>
            <a:endParaRPr/>
          </a:p>
        </p:txBody>
      </p:sp>
      <p:sp>
        <p:nvSpPr>
          <p:cNvPr id="122" name="Google Shape;122;p19"/>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23" name="Google Shape;123;p19"/>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ps5-2-a-3.png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B2A3A667-72E5-244B-AE47-F2A4D4328FE2}"/>
              </a:ext>
            </a:extLst>
          </p:cNvPr>
          <p:cNvPicPr>
            <a:picLocks noChangeAspect="1"/>
          </p:cNvPicPr>
          <p:nvPr/>
        </p:nvPicPr>
        <p:blipFill>
          <a:blip r:embed="rId3"/>
          <a:stretch>
            <a:fillRect/>
          </a:stretch>
        </p:blipFill>
        <p:spPr>
          <a:xfrm>
            <a:off x="2887205" y="1003657"/>
            <a:ext cx="3369590" cy="33695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 PF Tracking a circle (cont.)</a:t>
            </a:r>
            <a:endParaRPr/>
          </a:p>
        </p:txBody>
      </p:sp>
      <p:sp>
        <p:nvSpPr>
          <p:cNvPr id="130" name="Google Shape;130;p20"/>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31" name="Google Shape;131;p20"/>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ps5-2-a-4.png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B734BCEF-D2B9-384E-942F-1FB80F078BD1}"/>
              </a:ext>
            </a:extLst>
          </p:cNvPr>
          <p:cNvPicPr>
            <a:picLocks noChangeAspect="1"/>
          </p:cNvPicPr>
          <p:nvPr/>
        </p:nvPicPr>
        <p:blipFill>
          <a:blip r:embed="rId3"/>
          <a:stretch>
            <a:fillRect/>
          </a:stretch>
        </p:blipFill>
        <p:spPr>
          <a:xfrm>
            <a:off x="2914327" y="998179"/>
            <a:ext cx="3315346" cy="33153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2b: PF Tracking noisy video</a:t>
            </a:r>
            <a:endParaRPr/>
          </a:p>
        </p:txBody>
      </p:sp>
      <p:sp>
        <p:nvSpPr>
          <p:cNvPr id="138" name="Google Shape;138;p21"/>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39" name="Google Shape;139;p21"/>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ps5-2-b-1.png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285CD9B4-5E77-DC43-B9CD-11FBE05A6CAE}"/>
              </a:ext>
            </a:extLst>
          </p:cNvPr>
          <p:cNvPicPr>
            <a:picLocks noChangeAspect="1"/>
          </p:cNvPicPr>
          <p:nvPr/>
        </p:nvPicPr>
        <p:blipFill>
          <a:blip r:embed="rId3"/>
          <a:stretch>
            <a:fillRect/>
          </a:stretch>
        </p:blipFill>
        <p:spPr>
          <a:xfrm>
            <a:off x="1604074" y="1063378"/>
            <a:ext cx="5935851" cy="33389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2b: PF Tracking noisy video (cont.)</a:t>
            </a:r>
            <a:endParaRPr/>
          </a:p>
        </p:txBody>
      </p:sp>
      <p:sp>
        <p:nvSpPr>
          <p:cNvPr id="146" name="Google Shape;146;p22"/>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47" name="Google Shape;147;p22"/>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ps5-2-b-2.png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974E5711-5D80-BE4C-9038-7F87F122FE9E}"/>
              </a:ext>
            </a:extLst>
          </p:cNvPr>
          <p:cNvPicPr>
            <a:picLocks noChangeAspect="1"/>
          </p:cNvPicPr>
          <p:nvPr/>
        </p:nvPicPr>
        <p:blipFill>
          <a:blip r:embed="rId3"/>
          <a:stretch>
            <a:fillRect/>
          </a:stretch>
        </p:blipFill>
        <p:spPr>
          <a:xfrm>
            <a:off x="1658318" y="1063378"/>
            <a:ext cx="5827363" cy="32778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2b: PF Tracking noisy video (cont.)</a:t>
            </a:r>
            <a:endParaRPr/>
          </a:p>
        </p:txBody>
      </p:sp>
      <p:sp>
        <p:nvSpPr>
          <p:cNvPr id="154" name="Google Shape;154;p23"/>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55" name="Google Shape;155;p23"/>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ps5-2-b-3.png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44162C00-1512-8240-823F-4B4D0404A6D4}"/>
              </a:ext>
            </a:extLst>
          </p:cNvPr>
          <p:cNvPicPr>
            <a:picLocks noChangeAspect="1"/>
          </p:cNvPicPr>
          <p:nvPr/>
        </p:nvPicPr>
        <p:blipFill>
          <a:blip r:embed="rId3"/>
          <a:stretch>
            <a:fillRect/>
          </a:stretch>
        </p:blipFill>
        <p:spPr>
          <a:xfrm>
            <a:off x="1639376" y="1063378"/>
            <a:ext cx="5865248" cy="329920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2b: PF Tracking noisy video (cont.)</a:t>
            </a:r>
            <a:endParaRPr/>
          </a:p>
        </p:txBody>
      </p:sp>
      <p:sp>
        <p:nvSpPr>
          <p:cNvPr id="162" name="Google Shape;162;p24"/>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63" name="Google Shape;163;p24"/>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ps5-2-b-4.png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D0A492E2-63E8-3646-9F54-E9856AC8FA72}"/>
              </a:ext>
            </a:extLst>
          </p:cNvPr>
          <p:cNvPicPr>
            <a:picLocks noChangeAspect="1"/>
          </p:cNvPicPr>
          <p:nvPr/>
        </p:nvPicPr>
        <p:blipFill>
          <a:blip r:embed="rId3"/>
          <a:stretch>
            <a:fillRect/>
          </a:stretch>
        </p:blipFill>
        <p:spPr>
          <a:xfrm>
            <a:off x="1604936" y="1063378"/>
            <a:ext cx="5934128" cy="33379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3a: PF Changes in Appearance</a:t>
            </a:r>
            <a:endParaRPr/>
          </a:p>
        </p:txBody>
      </p:sp>
      <p:sp>
        <p:nvSpPr>
          <p:cNvPr id="170" name="Google Shape;170;p25"/>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71" name="Google Shape;171;p25"/>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ps5-3-a-1.png</a:t>
            </a:r>
            <a:endParaRPr b="1">
              <a:latin typeface="Calibri"/>
              <a:ea typeface="Calibri"/>
              <a:cs typeface="Calibri"/>
              <a:sym typeface="Calibri"/>
            </a:endParaRPr>
          </a:p>
        </p:txBody>
      </p:sp>
      <p:pic>
        <p:nvPicPr>
          <p:cNvPr id="7" name="Picture 6">
            <a:extLst>
              <a:ext uri="{FF2B5EF4-FFF2-40B4-BE49-F238E27FC236}">
                <a16:creationId xmlns:a16="http://schemas.microsoft.com/office/drawing/2014/main" id="{25BE614D-7E5C-414A-A4CE-1832E86F8804}"/>
              </a:ext>
            </a:extLst>
          </p:cNvPr>
          <p:cNvPicPr>
            <a:picLocks noChangeAspect="1"/>
          </p:cNvPicPr>
          <p:nvPr/>
        </p:nvPicPr>
        <p:blipFill>
          <a:blip r:embed="rId3"/>
          <a:stretch>
            <a:fillRect/>
          </a:stretch>
        </p:blipFill>
        <p:spPr>
          <a:xfrm>
            <a:off x="1901366" y="1118611"/>
            <a:ext cx="5581655" cy="31396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3a: PF Changes in Appearance (cont.)</a:t>
            </a:r>
            <a:endParaRPr sz="3400"/>
          </a:p>
        </p:txBody>
      </p:sp>
      <p:sp>
        <p:nvSpPr>
          <p:cNvPr id="178" name="Google Shape;178;p26"/>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79" name="Google Shape;179;p26"/>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ps5-3-a-2.png</a:t>
            </a:r>
            <a:endParaRPr b="1">
              <a:latin typeface="Calibri"/>
              <a:ea typeface="Calibri"/>
              <a:cs typeface="Calibri"/>
              <a:sym typeface="Calibri"/>
            </a:endParaRPr>
          </a:p>
        </p:txBody>
      </p:sp>
      <p:pic>
        <p:nvPicPr>
          <p:cNvPr id="7" name="Picture 6">
            <a:extLst>
              <a:ext uri="{FF2B5EF4-FFF2-40B4-BE49-F238E27FC236}">
                <a16:creationId xmlns:a16="http://schemas.microsoft.com/office/drawing/2014/main" id="{5C8D4D7A-A0E8-E944-8C5B-F5CEF055F06E}"/>
              </a:ext>
            </a:extLst>
          </p:cNvPr>
          <p:cNvPicPr>
            <a:picLocks noChangeAspect="1"/>
          </p:cNvPicPr>
          <p:nvPr/>
        </p:nvPicPr>
        <p:blipFill>
          <a:blip r:embed="rId3"/>
          <a:stretch>
            <a:fillRect/>
          </a:stretch>
        </p:blipFill>
        <p:spPr>
          <a:xfrm>
            <a:off x="1828801" y="1073490"/>
            <a:ext cx="5327146" cy="2996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1b: KF Tracking a circle</a:t>
            </a:r>
            <a:endParaRPr/>
          </a:p>
        </p:txBody>
      </p:sp>
      <p:sp>
        <p:nvSpPr>
          <p:cNvPr id="42" name="Google Shape;42;p9"/>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43" name="Google Shape;43;p9"/>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ps5-1-b-1.png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A5C7E6B3-F2D5-D74F-9433-B3E5A38A56FA}"/>
              </a:ext>
            </a:extLst>
          </p:cNvPr>
          <p:cNvPicPr>
            <a:picLocks noChangeAspect="1"/>
          </p:cNvPicPr>
          <p:nvPr/>
        </p:nvPicPr>
        <p:blipFill>
          <a:blip r:embed="rId3"/>
          <a:stretch>
            <a:fillRect/>
          </a:stretch>
        </p:blipFill>
        <p:spPr>
          <a:xfrm>
            <a:off x="2829732" y="1005424"/>
            <a:ext cx="3308101" cy="33081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400"/>
              <a:t>3a: PF Changes in Appearance (cont.)</a:t>
            </a:r>
            <a:endParaRPr sz="3400"/>
          </a:p>
        </p:txBody>
      </p:sp>
      <p:sp>
        <p:nvSpPr>
          <p:cNvPr id="186" name="Google Shape;186;p27"/>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87" name="Google Shape;187;p27"/>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ps5-3-a-3.png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22BD4DB9-9370-F647-8BFC-437921443BDE}"/>
              </a:ext>
            </a:extLst>
          </p:cNvPr>
          <p:cNvPicPr>
            <a:picLocks noChangeAspect="1"/>
          </p:cNvPicPr>
          <p:nvPr/>
        </p:nvPicPr>
        <p:blipFill>
          <a:blip r:embed="rId3"/>
          <a:stretch>
            <a:fillRect/>
          </a:stretch>
        </p:blipFill>
        <p:spPr>
          <a:xfrm>
            <a:off x="1735810" y="1063378"/>
            <a:ext cx="5672380" cy="319071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4a: PF Occlusions</a:t>
            </a:r>
            <a:endParaRPr/>
          </a:p>
        </p:txBody>
      </p:sp>
      <p:sp>
        <p:nvSpPr>
          <p:cNvPr id="194" name="Google Shape;194;p28"/>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195" name="Google Shape;195;p28"/>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ps5-4-a-1.png</a:t>
            </a:r>
            <a:endParaRPr b="1">
              <a:latin typeface="Calibri"/>
              <a:ea typeface="Calibri"/>
              <a:cs typeface="Calibri"/>
              <a:sym typeface="Calibri"/>
            </a:endParaRPr>
          </a:p>
        </p:txBody>
      </p:sp>
      <p:pic>
        <p:nvPicPr>
          <p:cNvPr id="7" name="Picture 6">
            <a:extLst>
              <a:ext uri="{FF2B5EF4-FFF2-40B4-BE49-F238E27FC236}">
                <a16:creationId xmlns:a16="http://schemas.microsoft.com/office/drawing/2014/main" id="{609FBC18-82E2-1F4D-94AB-CB831CADFDFC}"/>
              </a:ext>
            </a:extLst>
          </p:cNvPr>
          <p:cNvPicPr>
            <a:picLocks noChangeAspect="1"/>
          </p:cNvPicPr>
          <p:nvPr/>
        </p:nvPicPr>
        <p:blipFill>
          <a:blip r:embed="rId3"/>
          <a:stretch>
            <a:fillRect/>
          </a:stretch>
        </p:blipFill>
        <p:spPr>
          <a:xfrm>
            <a:off x="2195529" y="1063378"/>
            <a:ext cx="3975317" cy="29814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4a: PF Occlusions (cont.)</a:t>
            </a:r>
            <a:endParaRPr/>
          </a:p>
        </p:txBody>
      </p:sp>
      <p:sp>
        <p:nvSpPr>
          <p:cNvPr id="202" name="Google Shape;202;p29"/>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03" name="Google Shape;203;p29"/>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ps5-4-a-2.png</a:t>
            </a:r>
            <a:endParaRPr b="1">
              <a:latin typeface="Calibri"/>
              <a:ea typeface="Calibri"/>
              <a:cs typeface="Calibri"/>
              <a:sym typeface="Calibri"/>
            </a:endParaRPr>
          </a:p>
        </p:txBody>
      </p:sp>
      <p:pic>
        <p:nvPicPr>
          <p:cNvPr id="7" name="Picture 6">
            <a:extLst>
              <a:ext uri="{FF2B5EF4-FFF2-40B4-BE49-F238E27FC236}">
                <a16:creationId xmlns:a16="http://schemas.microsoft.com/office/drawing/2014/main" id="{B255DA11-5090-B849-9EDB-A9BE70C14A31}"/>
              </a:ext>
            </a:extLst>
          </p:cNvPr>
          <p:cNvPicPr>
            <a:picLocks noChangeAspect="1"/>
          </p:cNvPicPr>
          <p:nvPr/>
        </p:nvPicPr>
        <p:blipFill>
          <a:blip r:embed="rId3"/>
          <a:stretch>
            <a:fillRect/>
          </a:stretch>
        </p:blipFill>
        <p:spPr>
          <a:xfrm>
            <a:off x="2301528" y="985598"/>
            <a:ext cx="4540944" cy="340570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4a: PF Occlusions (cont.)</a:t>
            </a:r>
            <a:endParaRPr/>
          </a:p>
        </p:txBody>
      </p:sp>
      <p:sp>
        <p:nvSpPr>
          <p:cNvPr id="210" name="Google Shape;210;p30"/>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11" name="Google Shape;211;p30"/>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ps5-4-a-3.png</a:t>
            </a:r>
            <a:endParaRPr b="1">
              <a:latin typeface="Calibri"/>
              <a:ea typeface="Calibri"/>
              <a:cs typeface="Calibri"/>
              <a:sym typeface="Calibri"/>
            </a:endParaRPr>
          </a:p>
        </p:txBody>
      </p:sp>
      <p:pic>
        <p:nvPicPr>
          <p:cNvPr id="7" name="Picture 6">
            <a:extLst>
              <a:ext uri="{FF2B5EF4-FFF2-40B4-BE49-F238E27FC236}">
                <a16:creationId xmlns:a16="http://schemas.microsoft.com/office/drawing/2014/main" id="{FA314C38-FA8B-B04C-B79F-91C72BC304F6}"/>
              </a:ext>
            </a:extLst>
          </p:cNvPr>
          <p:cNvPicPr>
            <a:picLocks noChangeAspect="1"/>
          </p:cNvPicPr>
          <p:nvPr/>
        </p:nvPicPr>
        <p:blipFill>
          <a:blip r:embed="rId3"/>
          <a:stretch>
            <a:fillRect/>
          </a:stretch>
        </p:blipFill>
        <p:spPr>
          <a:xfrm>
            <a:off x="2412600" y="1068453"/>
            <a:ext cx="4326762" cy="32450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4a: PF Occlusions (cont.)</a:t>
            </a:r>
            <a:endParaRPr/>
          </a:p>
        </p:txBody>
      </p:sp>
      <p:sp>
        <p:nvSpPr>
          <p:cNvPr id="218" name="Google Shape;218;p31"/>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19" name="Google Shape;219;p31"/>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ps5-4-a-4.png</a:t>
            </a:r>
            <a:endParaRPr b="1">
              <a:latin typeface="Calibri"/>
              <a:ea typeface="Calibri"/>
              <a:cs typeface="Calibri"/>
              <a:sym typeface="Calibri"/>
            </a:endParaRPr>
          </a:p>
        </p:txBody>
      </p:sp>
      <p:pic>
        <p:nvPicPr>
          <p:cNvPr id="7" name="Picture 6">
            <a:extLst>
              <a:ext uri="{FF2B5EF4-FFF2-40B4-BE49-F238E27FC236}">
                <a16:creationId xmlns:a16="http://schemas.microsoft.com/office/drawing/2014/main" id="{D597B11A-3D5F-214F-92F8-8233ADFC4F2B}"/>
              </a:ext>
            </a:extLst>
          </p:cNvPr>
          <p:cNvPicPr>
            <a:picLocks noChangeAspect="1"/>
          </p:cNvPicPr>
          <p:nvPr/>
        </p:nvPicPr>
        <p:blipFill>
          <a:blip r:embed="rId3"/>
          <a:stretch>
            <a:fillRect/>
          </a:stretch>
        </p:blipFill>
        <p:spPr>
          <a:xfrm>
            <a:off x="2280834" y="970077"/>
            <a:ext cx="4582332" cy="343674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457200" y="205975"/>
            <a:ext cx="8589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Text response</a:t>
            </a:r>
            <a:endParaRPr/>
          </a:p>
        </p:txBody>
      </p:sp>
      <p:sp>
        <p:nvSpPr>
          <p:cNvPr id="226" name="Google Shape;226;p32"/>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27" name="Google Shape;227;p3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To get this solution to work when dealing with occlusion and the scale of the template changing I made some strong underlying assumptions. Since I knew the lady was walking away from the camera, once the frame was done I would scale the template down by a tuning parameter. To assist with the scaling occurring too fast, I would limit it to only scale the image every n ( in my case 4) frames. I found this worked well in trying to keep track of the template size shrinking. Although it was not perfect, and at times would be too small, I was able to achieve desired results. </a:t>
            </a:r>
          </a:p>
          <a:p>
            <a:pPr marL="0" lvl="0" indent="0" algn="l" rtl="0">
              <a:lnSpc>
                <a:spcPct val="115000"/>
              </a:lnSpc>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Another change that I made was to limit the move in location based on the MSE. If the MSE from the template was too high, I assumed that there was occlusion since we make the assumption that our templates do not move much from frame to frame. This allowed me to keep the previous location of the templates location if it was occluded and then resume searching from that spot the next frame. This allowed the template to remain tracking the woman crossing the street.</a:t>
            </a:r>
            <a:endParaRPr sz="1200" dirty="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 Tracking multiple targets</a:t>
            </a:r>
            <a:endParaRPr/>
          </a:p>
        </p:txBody>
      </p:sp>
      <p:sp>
        <p:nvSpPr>
          <p:cNvPr id="233" name="Google Shape;233;p33"/>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34" name="Google Shape;234;p33"/>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ps5-5-a-1.png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4B67C28E-A0B2-9C47-B952-F5D7B96EC6EA}"/>
              </a:ext>
            </a:extLst>
          </p:cNvPr>
          <p:cNvPicPr>
            <a:picLocks noChangeAspect="1"/>
          </p:cNvPicPr>
          <p:nvPr/>
        </p:nvPicPr>
        <p:blipFill>
          <a:blip r:embed="rId3"/>
          <a:stretch>
            <a:fillRect/>
          </a:stretch>
        </p:blipFill>
        <p:spPr>
          <a:xfrm>
            <a:off x="2101371" y="1011149"/>
            <a:ext cx="4318801" cy="323910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 Tracking multiple targets (cont.)</a:t>
            </a:r>
            <a:endParaRPr/>
          </a:p>
        </p:txBody>
      </p:sp>
      <p:sp>
        <p:nvSpPr>
          <p:cNvPr id="241" name="Google Shape;241;p34"/>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42" name="Google Shape;242;p34"/>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ps5-5-a-2.png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5D79FC8B-B060-2D4D-A5C0-6E0F681746CE}"/>
              </a:ext>
            </a:extLst>
          </p:cNvPr>
          <p:cNvPicPr>
            <a:picLocks noChangeAspect="1"/>
          </p:cNvPicPr>
          <p:nvPr/>
        </p:nvPicPr>
        <p:blipFill>
          <a:blip r:embed="rId3"/>
          <a:stretch>
            <a:fillRect/>
          </a:stretch>
        </p:blipFill>
        <p:spPr>
          <a:xfrm>
            <a:off x="2555283" y="1063378"/>
            <a:ext cx="4033434" cy="302507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 Tracking multiple targets (cont.)</a:t>
            </a:r>
            <a:endParaRPr/>
          </a:p>
        </p:txBody>
      </p:sp>
      <p:sp>
        <p:nvSpPr>
          <p:cNvPr id="249" name="Google Shape;249;p35"/>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50" name="Google Shape;250;p35"/>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ps5-5-a-3.png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631B3637-1273-0143-8C58-BAB64D4716C3}"/>
              </a:ext>
            </a:extLst>
          </p:cNvPr>
          <p:cNvPicPr>
            <a:picLocks noChangeAspect="1"/>
          </p:cNvPicPr>
          <p:nvPr/>
        </p:nvPicPr>
        <p:blipFill>
          <a:blip r:embed="rId3"/>
          <a:stretch>
            <a:fillRect/>
          </a:stretch>
        </p:blipFill>
        <p:spPr>
          <a:xfrm>
            <a:off x="2710076" y="1048569"/>
            <a:ext cx="4353275" cy="32649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6"/>
          <p:cNvSpPr txBox="1">
            <a:spLocks noGrp="1"/>
          </p:cNvSpPr>
          <p:nvPr>
            <p:ph type="title"/>
          </p:nvPr>
        </p:nvSpPr>
        <p:spPr>
          <a:xfrm>
            <a:off x="457200" y="205975"/>
            <a:ext cx="8589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 Text response</a:t>
            </a:r>
            <a:endParaRPr/>
          </a:p>
        </p:txBody>
      </p:sp>
      <p:sp>
        <p:nvSpPr>
          <p:cNvPr id="257" name="Google Shape;257;p36"/>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58" name="Google Shape;258;p3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To get this problem to work, I first had to find and define the templates which I did by using Photoshop and manually analyzing the frames to determine when the respective person entered / left so I knew when I could start and stop processing each template.  </a:t>
            </a:r>
          </a:p>
          <a:p>
            <a:pPr marL="0" lvl="0" indent="0" algn="l" rtl="0">
              <a:lnSpc>
                <a:spcPct val="115000"/>
              </a:lnSpc>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I found that the KF performed poorly with multiple subjects so I decided to use the PF. No additional changes were made from the filter. It uses the same filter that was used for problem set 4, but the scaling of the template was set to 1 since there is no change in perspective of the templates, they are all remaining constant size.</a:t>
            </a:r>
          </a:p>
          <a:p>
            <a:pPr marL="0" lvl="0" indent="0" algn="l" rtl="0">
              <a:lnSpc>
                <a:spcPct val="115000"/>
              </a:lnSpc>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To handle the multiple targets, I had to create 3 filters and run each on the frame before displaying the output.</a:t>
            </a:r>
            <a:endParaRPr sz="1200"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1b: KF Tracking a circle (cont.)</a:t>
            </a:r>
            <a:endParaRPr/>
          </a:p>
        </p:txBody>
      </p:sp>
      <p:sp>
        <p:nvSpPr>
          <p:cNvPr id="50" name="Google Shape;50;p10"/>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51" name="Google Shape;51;p10"/>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ps5-1-b-2.png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A4DD232C-479F-5E48-A1CF-D303E72A9130}"/>
              </a:ext>
            </a:extLst>
          </p:cNvPr>
          <p:cNvPicPr>
            <a:picLocks noChangeAspect="1"/>
          </p:cNvPicPr>
          <p:nvPr/>
        </p:nvPicPr>
        <p:blipFill>
          <a:blip r:embed="rId3"/>
          <a:stretch>
            <a:fillRect/>
          </a:stretch>
        </p:blipFill>
        <p:spPr>
          <a:xfrm>
            <a:off x="2870238" y="986690"/>
            <a:ext cx="3403523" cy="340352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 Challenge Problem</a:t>
            </a:r>
            <a:endParaRPr/>
          </a:p>
        </p:txBody>
      </p:sp>
      <p:sp>
        <p:nvSpPr>
          <p:cNvPr id="264" name="Google Shape;264;p37"/>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65" name="Google Shape;265;p37"/>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ps5-6-a-1.png</a:t>
            </a:r>
            <a:endParaRPr b="1">
              <a:latin typeface="Calibri"/>
              <a:ea typeface="Calibri"/>
              <a:cs typeface="Calibri"/>
              <a:sym typeface="Calibri"/>
            </a:endParaRPr>
          </a:p>
        </p:txBody>
      </p:sp>
      <p:pic>
        <p:nvPicPr>
          <p:cNvPr id="266" name="Google Shape;266;p37"/>
          <p:cNvPicPr preferRelativeResize="0"/>
          <p:nvPr/>
        </p:nvPicPr>
        <p:blipFill>
          <a:blip r:embed="rId3">
            <a:alphaModFix/>
          </a:blip>
          <a:stretch>
            <a:fillRect/>
          </a:stretch>
        </p:blipFill>
        <p:spPr>
          <a:xfrm>
            <a:off x="2614150" y="1153975"/>
            <a:ext cx="3915698" cy="3068950"/>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 Challenge Problem (cont.)</a:t>
            </a:r>
            <a:endParaRPr/>
          </a:p>
        </p:txBody>
      </p:sp>
      <p:sp>
        <p:nvSpPr>
          <p:cNvPr id="272" name="Google Shape;272;p38"/>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73" name="Google Shape;273;p38"/>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ps5-6-a-2.png</a:t>
            </a:r>
            <a:endParaRPr b="1">
              <a:latin typeface="Calibri"/>
              <a:ea typeface="Calibri"/>
              <a:cs typeface="Calibri"/>
              <a:sym typeface="Calibri"/>
            </a:endParaRPr>
          </a:p>
        </p:txBody>
      </p:sp>
      <p:pic>
        <p:nvPicPr>
          <p:cNvPr id="274" name="Google Shape;274;p38"/>
          <p:cNvPicPr preferRelativeResize="0"/>
          <p:nvPr/>
        </p:nvPicPr>
        <p:blipFill>
          <a:blip r:embed="rId3">
            <a:alphaModFix/>
          </a:blip>
          <a:stretch>
            <a:fillRect/>
          </a:stretch>
        </p:blipFill>
        <p:spPr>
          <a:xfrm>
            <a:off x="2614150" y="1153975"/>
            <a:ext cx="3915698" cy="3068950"/>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 Challenge Problem (cont.)</a:t>
            </a:r>
            <a:endParaRPr/>
          </a:p>
        </p:txBody>
      </p:sp>
      <p:sp>
        <p:nvSpPr>
          <p:cNvPr id="280" name="Google Shape;280;p39"/>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81" name="Google Shape;281;p39"/>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ps5-6-a-3.png</a:t>
            </a:r>
            <a:endParaRPr b="1">
              <a:latin typeface="Calibri"/>
              <a:ea typeface="Calibri"/>
              <a:cs typeface="Calibri"/>
              <a:sym typeface="Calibri"/>
            </a:endParaRPr>
          </a:p>
        </p:txBody>
      </p:sp>
      <p:pic>
        <p:nvPicPr>
          <p:cNvPr id="282" name="Google Shape;282;p39"/>
          <p:cNvPicPr preferRelativeResize="0"/>
          <p:nvPr/>
        </p:nvPicPr>
        <p:blipFill>
          <a:blip r:embed="rId3">
            <a:alphaModFix/>
          </a:blip>
          <a:stretch>
            <a:fillRect/>
          </a:stretch>
        </p:blipFill>
        <p:spPr>
          <a:xfrm>
            <a:off x="2614150" y="1153975"/>
            <a:ext cx="3915698" cy="3068950"/>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p:nvPr>
        </p:nvSpPr>
        <p:spPr>
          <a:xfrm>
            <a:off x="457200" y="205975"/>
            <a:ext cx="8589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 Challenge Problem Text response</a:t>
            </a:r>
            <a:endParaRPr/>
          </a:p>
        </p:txBody>
      </p:sp>
      <p:sp>
        <p:nvSpPr>
          <p:cNvPr id="288" name="Google Shape;288;p40"/>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289" name="Google Shape;289;p4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I did not complete the challenge problem due to time constraints. I attempted it to track the man, but had issues where the filters would not track him correctly. I tried to tune parameters with limited to no success.</a:t>
            </a:r>
            <a:endParaRPr sz="12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1b: KF Tracking a circle (cont.)</a:t>
            </a:r>
            <a:endParaRPr/>
          </a:p>
        </p:txBody>
      </p:sp>
      <p:sp>
        <p:nvSpPr>
          <p:cNvPr id="58" name="Google Shape;58;p11"/>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59" name="Google Shape;59;p11"/>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ps5-1-b-3.png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28D821F3-F4E1-BF4F-87FA-6016E895E937}"/>
              </a:ext>
            </a:extLst>
          </p:cNvPr>
          <p:cNvPicPr>
            <a:picLocks noChangeAspect="1"/>
          </p:cNvPicPr>
          <p:nvPr/>
        </p:nvPicPr>
        <p:blipFill>
          <a:blip r:embed="rId3"/>
          <a:stretch>
            <a:fillRect/>
          </a:stretch>
        </p:blipFill>
        <p:spPr>
          <a:xfrm>
            <a:off x="2806485" y="1003657"/>
            <a:ext cx="3369590" cy="33695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1b: KF Tracking a circle (cont.)</a:t>
            </a:r>
            <a:endParaRPr/>
          </a:p>
        </p:txBody>
      </p:sp>
      <p:sp>
        <p:nvSpPr>
          <p:cNvPr id="66" name="Google Shape;66;p12"/>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67" name="Google Shape;67;p12"/>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ps5-1-b-4.png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AB90040B-C34B-1340-B6AD-D8FAC7130CF9}"/>
              </a:ext>
            </a:extLst>
          </p:cNvPr>
          <p:cNvPicPr>
            <a:picLocks noChangeAspect="1"/>
          </p:cNvPicPr>
          <p:nvPr/>
        </p:nvPicPr>
        <p:blipFill>
          <a:blip r:embed="rId3"/>
          <a:stretch>
            <a:fillRect/>
          </a:stretch>
        </p:blipFill>
        <p:spPr>
          <a:xfrm>
            <a:off x="2859598" y="944085"/>
            <a:ext cx="3424803" cy="34248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1c: KF Tracking pedestrians</a:t>
            </a:r>
            <a:endParaRPr/>
          </a:p>
        </p:txBody>
      </p:sp>
      <p:sp>
        <p:nvSpPr>
          <p:cNvPr id="74" name="Google Shape;74;p13"/>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75" name="Google Shape;75;p13"/>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ps5-1-c-1.png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FE31CD81-AC25-0148-B8DF-98FF066BC76A}"/>
              </a:ext>
            </a:extLst>
          </p:cNvPr>
          <p:cNvPicPr>
            <a:picLocks noChangeAspect="1"/>
          </p:cNvPicPr>
          <p:nvPr/>
        </p:nvPicPr>
        <p:blipFill>
          <a:blip r:embed="rId3"/>
          <a:stretch>
            <a:fillRect/>
          </a:stretch>
        </p:blipFill>
        <p:spPr>
          <a:xfrm>
            <a:off x="2421580" y="1017885"/>
            <a:ext cx="4309820" cy="32323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1c: KF Tracking pedestrians</a:t>
            </a:r>
            <a:endParaRPr/>
          </a:p>
        </p:txBody>
      </p:sp>
      <p:sp>
        <p:nvSpPr>
          <p:cNvPr id="82" name="Google Shape;82;p14"/>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83" name="Google Shape;83;p14"/>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ps5-1-c-2.png</a:t>
            </a:r>
            <a:endParaRPr b="1">
              <a:latin typeface="Calibri"/>
              <a:ea typeface="Calibri"/>
              <a:cs typeface="Calibri"/>
              <a:sym typeface="Calibri"/>
            </a:endParaRPr>
          </a:p>
        </p:txBody>
      </p:sp>
      <p:pic>
        <p:nvPicPr>
          <p:cNvPr id="5" name="Picture 4">
            <a:extLst>
              <a:ext uri="{FF2B5EF4-FFF2-40B4-BE49-F238E27FC236}">
                <a16:creationId xmlns:a16="http://schemas.microsoft.com/office/drawing/2014/main" id="{7F1E2BDB-F4B0-9449-B304-6A19CE190456}"/>
              </a:ext>
            </a:extLst>
          </p:cNvPr>
          <p:cNvPicPr>
            <a:picLocks noChangeAspect="1"/>
          </p:cNvPicPr>
          <p:nvPr/>
        </p:nvPicPr>
        <p:blipFill>
          <a:blip r:embed="rId3"/>
          <a:stretch>
            <a:fillRect/>
          </a:stretch>
        </p:blipFill>
        <p:spPr>
          <a:xfrm>
            <a:off x="2758698" y="1087798"/>
            <a:ext cx="4132236" cy="30991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1c: KF Tracking pedestrians</a:t>
            </a:r>
            <a:endParaRPr/>
          </a:p>
        </p:txBody>
      </p:sp>
      <p:sp>
        <p:nvSpPr>
          <p:cNvPr id="90" name="Google Shape;90;p15"/>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91" name="Google Shape;91;p15"/>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ps5-1-c-3.png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DE9ECB6E-DA37-EF4C-B25E-FC27CA5A0FA4}"/>
              </a:ext>
            </a:extLst>
          </p:cNvPr>
          <p:cNvPicPr>
            <a:picLocks noChangeAspect="1"/>
          </p:cNvPicPr>
          <p:nvPr/>
        </p:nvPicPr>
        <p:blipFill>
          <a:blip r:embed="rId3"/>
          <a:stretch>
            <a:fillRect/>
          </a:stretch>
        </p:blipFill>
        <p:spPr>
          <a:xfrm>
            <a:off x="2461648" y="1105687"/>
            <a:ext cx="4220704" cy="31655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1c: KF Tracking pedestrians</a:t>
            </a:r>
            <a:endParaRPr/>
          </a:p>
        </p:txBody>
      </p:sp>
      <p:sp>
        <p:nvSpPr>
          <p:cNvPr id="98" name="Google Shape;98;p16"/>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999999"/>
                </a:solidFill>
              </a:rPr>
              <a:t>Computer Vision @ GT</a:t>
            </a:r>
            <a:endParaRPr sz="1000">
              <a:solidFill>
                <a:srgbClr val="999999"/>
              </a:solidFill>
            </a:endParaRPr>
          </a:p>
        </p:txBody>
      </p:sp>
      <p:sp>
        <p:nvSpPr>
          <p:cNvPr id="99" name="Google Shape;99;p16"/>
          <p:cNvSpPr txBox="1"/>
          <p:nvPr/>
        </p:nvSpPr>
        <p:spPr>
          <a:xfrm>
            <a:off x="2412600" y="4313525"/>
            <a:ext cx="4318800" cy="504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chemeClr val="dk1"/>
                </a:solidFill>
                <a:latin typeface="Calibri"/>
                <a:ea typeface="Calibri"/>
                <a:cs typeface="Calibri"/>
                <a:sym typeface="Calibri"/>
              </a:rPr>
              <a:t>ps5-1-c-4.png</a:t>
            </a:r>
            <a:endParaRPr b="1">
              <a:latin typeface="Calibri"/>
              <a:ea typeface="Calibri"/>
              <a:cs typeface="Calibri"/>
              <a:sym typeface="Calibri"/>
            </a:endParaRPr>
          </a:p>
        </p:txBody>
      </p:sp>
      <p:pic>
        <p:nvPicPr>
          <p:cNvPr id="3" name="Picture 2">
            <a:extLst>
              <a:ext uri="{FF2B5EF4-FFF2-40B4-BE49-F238E27FC236}">
                <a16:creationId xmlns:a16="http://schemas.microsoft.com/office/drawing/2014/main" id="{EFC7EF34-E958-D841-A98B-5EB33B3A5E6C}"/>
              </a:ext>
            </a:extLst>
          </p:cNvPr>
          <p:cNvPicPr>
            <a:picLocks noChangeAspect="1"/>
          </p:cNvPicPr>
          <p:nvPr/>
        </p:nvPicPr>
        <p:blipFill>
          <a:blip r:embed="rId3"/>
          <a:stretch>
            <a:fillRect/>
          </a:stretch>
        </p:blipFill>
        <p:spPr>
          <a:xfrm>
            <a:off x="2254927" y="950647"/>
            <a:ext cx="4634145" cy="3475609"/>
          </a:xfrm>
          <a:prstGeom prst="rect">
            <a:avLst/>
          </a:prstGeom>
        </p:spPr>
      </p:pic>
    </p:spTree>
  </p:cSld>
  <p:clrMapOvr>
    <a:masterClrMapping/>
  </p:clrMapOvr>
</p:sld>
</file>

<file path=ppt/theme/theme1.xml><?xml version="1.0" encoding="utf-8"?>
<a:theme xmlns:a="http://schemas.openxmlformats.org/drawingml/2006/main"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846</Words>
  <Application>Microsoft Macintosh PowerPoint</Application>
  <PresentationFormat>On-screen Show (16:9)</PresentationFormat>
  <Paragraphs>108</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Light Gradient</vt:lpstr>
      <vt:lpstr>Computer Vision  Fall 2018 Problem Set #5</vt:lpstr>
      <vt:lpstr>1b: KF Tracking a circle</vt:lpstr>
      <vt:lpstr>1b: KF Tracking a circle (cont.)</vt:lpstr>
      <vt:lpstr>1b: KF Tracking a circle (cont.)</vt:lpstr>
      <vt:lpstr>1b: KF Tracking a circle (cont.)</vt:lpstr>
      <vt:lpstr>1c: KF Tracking pedestrians</vt:lpstr>
      <vt:lpstr>1c: KF Tracking pedestrians</vt:lpstr>
      <vt:lpstr>1c: KF Tracking pedestrians</vt:lpstr>
      <vt:lpstr>1c: KF Tracking pedestrians</vt:lpstr>
      <vt:lpstr>2a: PF Tracking a circle</vt:lpstr>
      <vt:lpstr>2a: PF Tracking a circle (cont.)</vt:lpstr>
      <vt:lpstr>2a: PF Tracking a circle (cont.)</vt:lpstr>
      <vt:lpstr>2a: PF Tracking a circle (cont.)</vt:lpstr>
      <vt:lpstr>2b: PF Tracking noisy video</vt:lpstr>
      <vt:lpstr>2b: PF Tracking noisy video (cont.)</vt:lpstr>
      <vt:lpstr>2b: PF Tracking noisy video (cont.)</vt:lpstr>
      <vt:lpstr>2b: PF Tracking noisy video (cont.)</vt:lpstr>
      <vt:lpstr>3a: PF Changes in Appearance</vt:lpstr>
      <vt:lpstr>3a: PF Changes in Appearance (cont.)</vt:lpstr>
      <vt:lpstr>3a: PF Changes in Appearance (cont.)</vt:lpstr>
      <vt:lpstr>4a: PF Occlusions</vt:lpstr>
      <vt:lpstr>4a: PF Occlusions (cont.)</vt:lpstr>
      <vt:lpstr>4a: PF Occlusions (cont.)</vt:lpstr>
      <vt:lpstr>4a: PF Occlusions (cont.)</vt:lpstr>
      <vt:lpstr>4: Text response</vt:lpstr>
      <vt:lpstr>5: Tracking multiple targets</vt:lpstr>
      <vt:lpstr>5: Tracking multiple targets (cont.)</vt:lpstr>
      <vt:lpstr>5: Tracking multiple targets (cont.)</vt:lpstr>
      <vt:lpstr>5: Text response</vt:lpstr>
      <vt:lpstr>6: Challenge Problem</vt:lpstr>
      <vt:lpstr>6: Challenge Problem (cont.)</vt:lpstr>
      <vt:lpstr>6: Challenge Problem (cont.)</vt:lpstr>
      <vt:lpstr>6: Challenge Problem Text response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Fall 2018 Problem Set #5</dc:title>
  <cp:lastModifiedBy>James A. Peruggia</cp:lastModifiedBy>
  <cp:revision>5</cp:revision>
  <dcterms:modified xsi:type="dcterms:W3CDTF">2018-10-28T18:47:46Z</dcterms:modified>
</cp:coreProperties>
</file>